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B0604020202020204" charset="0"/>
      <p:regular r:id="rId22"/>
      <p:bold r:id="rId23"/>
      <p:italic r:id="rId24"/>
      <p:boldItalic r:id="rId25"/>
    </p:embeddedFont>
    <p:embeddedFont>
      <p:font typeface="Playfair Display"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4f044eb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4f044eb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4f044eb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4f044eb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4f044ebd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4f044ebd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4f044eb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4f044eb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50edcc9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50edcc9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50edcc9e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50edcc9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5146062b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5146062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4e9ec4e61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4e9ec4e61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4f044ebd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4f044ebd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4f044ebd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4f044eb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4e9ec4e6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4e9ec4e6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4e9ec4e61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4e9ec4e6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4e9ec4e6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4e9ec4e6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4e9ec4e6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4e9ec4e6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4e9ec4e6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4e9ec4e6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4e9ec4e61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4e9ec4e61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4e9ec4e61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4e9ec4e61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e9ec4e61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e9ec4e61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lstStyle>
            <a:lvl1pPr lvl="0" rtl="0">
              <a:spcBef>
                <a:spcPts val="1000"/>
              </a:spcBef>
              <a:spcAft>
                <a:spcPts val="0"/>
              </a:spcAft>
              <a:buSzPts val="4800"/>
              <a:buNone/>
              <a:defRPr sz="4800"/>
            </a:lvl1pPr>
            <a:lvl2pPr lvl="1" rtl="0">
              <a:spcBef>
                <a:spcPts val="1000"/>
              </a:spcBef>
              <a:spcAft>
                <a:spcPts val="0"/>
              </a:spcAft>
              <a:buSzPts val="4800"/>
              <a:buNone/>
              <a:defRPr sz="4800"/>
            </a:lvl2pPr>
            <a:lvl3pPr lvl="2" rtl="0">
              <a:spcBef>
                <a:spcPts val="1000"/>
              </a:spcBef>
              <a:spcAft>
                <a:spcPts val="0"/>
              </a:spcAft>
              <a:buSzPts val="4800"/>
              <a:buNone/>
              <a:defRPr sz="4800"/>
            </a:lvl3pPr>
            <a:lvl4pPr lvl="3" rtl="0">
              <a:spcBef>
                <a:spcPts val="1000"/>
              </a:spcBef>
              <a:spcAft>
                <a:spcPts val="0"/>
              </a:spcAft>
              <a:buSzPts val="4800"/>
              <a:buNone/>
              <a:defRPr sz="4800"/>
            </a:lvl4pPr>
            <a:lvl5pPr lvl="4" rtl="0">
              <a:spcBef>
                <a:spcPts val="1000"/>
              </a:spcBef>
              <a:spcAft>
                <a:spcPts val="0"/>
              </a:spcAft>
              <a:buSzPts val="4800"/>
              <a:buNone/>
              <a:defRPr sz="4800"/>
            </a:lvl5pPr>
            <a:lvl6pPr lvl="5" rtl="0">
              <a:spcBef>
                <a:spcPts val="1000"/>
              </a:spcBef>
              <a:spcAft>
                <a:spcPts val="0"/>
              </a:spcAft>
              <a:buSzPts val="4800"/>
              <a:buNone/>
              <a:defRPr sz="4800"/>
            </a:lvl6pPr>
            <a:lvl7pPr lvl="6" rtl="0">
              <a:spcBef>
                <a:spcPts val="1000"/>
              </a:spcBef>
              <a:spcAft>
                <a:spcPts val="0"/>
              </a:spcAft>
              <a:buSzPts val="4800"/>
              <a:buNone/>
              <a:defRPr sz="4800"/>
            </a:lvl7pPr>
            <a:lvl8pPr lvl="7" rtl="0">
              <a:spcBef>
                <a:spcPts val="1000"/>
              </a:spcBef>
              <a:spcAft>
                <a:spcPts val="0"/>
              </a:spcAft>
              <a:buSzPts val="4800"/>
              <a:buNone/>
              <a:defRPr sz="4800"/>
            </a:lvl8pPr>
            <a:lvl9pPr lvl="8" rtl="0">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1000"/>
              </a:spcBef>
              <a:spcAft>
                <a:spcPts val="0"/>
              </a:spcAft>
              <a:buClr>
                <a:schemeClr val="accent6"/>
              </a:buClr>
              <a:buSzPts val="2400"/>
              <a:buNone/>
              <a:defRPr sz="2400">
                <a:solidFill>
                  <a:schemeClr val="accent6"/>
                </a:solidFill>
              </a:defRPr>
            </a:lvl2pPr>
            <a:lvl3pPr lvl="2" rtl="0">
              <a:lnSpc>
                <a:spcPct val="100000"/>
              </a:lnSpc>
              <a:spcBef>
                <a:spcPts val="1000"/>
              </a:spcBef>
              <a:spcAft>
                <a:spcPts val="0"/>
              </a:spcAft>
              <a:buClr>
                <a:schemeClr val="accent6"/>
              </a:buClr>
              <a:buSzPts val="2400"/>
              <a:buNone/>
              <a:defRPr sz="2400">
                <a:solidFill>
                  <a:schemeClr val="accent6"/>
                </a:solidFill>
              </a:defRPr>
            </a:lvl3pPr>
            <a:lvl4pPr lvl="3" rtl="0">
              <a:lnSpc>
                <a:spcPct val="100000"/>
              </a:lnSpc>
              <a:spcBef>
                <a:spcPts val="1000"/>
              </a:spcBef>
              <a:spcAft>
                <a:spcPts val="0"/>
              </a:spcAft>
              <a:buClr>
                <a:schemeClr val="accent6"/>
              </a:buClr>
              <a:buSzPts val="2400"/>
              <a:buNone/>
              <a:defRPr sz="2400">
                <a:solidFill>
                  <a:schemeClr val="accent6"/>
                </a:solidFill>
              </a:defRPr>
            </a:lvl4pPr>
            <a:lvl5pPr lvl="4" rtl="0">
              <a:lnSpc>
                <a:spcPct val="100000"/>
              </a:lnSpc>
              <a:spcBef>
                <a:spcPts val="1000"/>
              </a:spcBef>
              <a:spcAft>
                <a:spcPts val="0"/>
              </a:spcAft>
              <a:buClr>
                <a:schemeClr val="accent6"/>
              </a:buClr>
              <a:buSzPts val="2400"/>
              <a:buNone/>
              <a:defRPr sz="2400">
                <a:solidFill>
                  <a:schemeClr val="accent6"/>
                </a:solidFill>
              </a:defRPr>
            </a:lvl5pPr>
            <a:lvl6pPr lvl="5" rtl="0">
              <a:lnSpc>
                <a:spcPct val="100000"/>
              </a:lnSpc>
              <a:spcBef>
                <a:spcPts val="1000"/>
              </a:spcBef>
              <a:spcAft>
                <a:spcPts val="0"/>
              </a:spcAft>
              <a:buClr>
                <a:schemeClr val="accent6"/>
              </a:buClr>
              <a:buSzPts val="2400"/>
              <a:buNone/>
              <a:defRPr sz="2400">
                <a:solidFill>
                  <a:schemeClr val="accent6"/>
                </a:solidFill>
              </a:defRPr>
            </a:lvl6pPr>
            <a:lvl7pPr lvl="6" rtl="0">
              <a:lnSpc>
                <a:spcPct val="100000"/>
              </a:lnSpc>
              <a:spcBef>
                <a:spcPts val="1000"/>
              </a:spcBef>
              <a:spcAft>
                <a:spcPts val="0"/>
              </a:spcAft>
              <a:buClr>
                <a:schemeClr val="accent6"/>
              </a:buClr>
              <a:buSzPts val="2400"/>
              <a:buNone/>
              <a:defRPr sz="2400">
                <a:solidFill>
                  <a:schemeClr val="accent6"/>
                </a:solidFill>
              </a:defRPr>
            </a:lvl7pPr>
            <a:lvl8pPr lvl="7" rtl="0">
              <a:lnSpc>
                <a:spcPct val="100000"/>
              </a:lnSpc>
              <a:spcBef>
                <a:spcPts val="1000"/>
              </a:spcBef>
              <a:spcAft>
                <a:spcPts val="0"/>
              </a:spcAft>
              <a:buClr>
                <a:schemeClr val="accent6"/>
              </a:buClr>
              <a:buSzPts val="2400"/>
              <a:buNone/>
              <a:defRPr sz="2400">
                <a:solidFill>
                  <a:schemeClr val="accent6"/>
                </a:solidFill>
              </a:defRPr>
            </a:lvl8pPr>
            <a:lvl9pPr lvl="8" rtl="0">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6"/>
              </a:buClr>
              <a:buSzPts val="10800"/>
              <a:buNone/>
              <a:defRPr sz="10800">
                <a:solidFill>
                  <a:schemeClr val="accent6"/>
                </a:solidFill>
              </a:defRPr>
            </a:lvl1pPr>
            <a:lvl2pPr lvl="1" algn="ctr" rtl="0">
              <a:spcBef>
                <a:spcPts val="0"/>
              </a:spcBef>
              <a:spcAft>
                <a:spcPts val="0"/>
              </a:spcAft>
              <a:buClr>
                <a:schemeClr val="accent6"/>
              </a:buClr>
              <a:buSzPts val="10800"/>
              <a:buNone/>
              <a:defRPr sz="10800">
                <a:solidFill>
                  <a:schemeClr val="accent6"/>
                </a:solidFill>
              </a:defRPr>
            </a:lvl2pPr>
            <a:lvl3pPr lvl="2" algn="ctr" rtl="0">
              <a:spcBef>
                <a:spcPts val="0"/>
              </a:spcBef>
              <a:spcAft>
                <a:spcPts val="0"/>
              </a:spcAft>
              <a:buClr>
                <a:schemeClr val="accent6"/>
              </a:buClr>
              <a:buSzPts val="10800"/>
              <a:buNone/>
              <a:defRPr sz="10800">
                <a:solidFill>
                  <a:schemeClr val="accent6"/>
                </a:solidFill>
              </a:defRPr>
            </a:lvl3pPr>
            <a:lvl4pPr lvl="3" algn="ctr" rtl="0">
              <a:spcBef>
                <a:spcPts val="0"/>
              </a:spcBef>
              <a:spcAft>
                <a:spcPts val="0"/>
              </a:spcAft>
              <a:buClr>
                <a:schemeClr val="accent6"/>
              </a:buClr>
              <a:buSzPts val="10800"/>
              <a:buNone/>
              <a:defRPr sz="10800">
                <a:solidFill>
                  <a:schemeClr val="accent6"/>
                </a:solidFill>
              </a:defRPr>
            </a:lvl4pPr>
            <a:lvl5pPr lvl="4" algn="ctr" rtl="0">
              <a:spcBef>
                <a:spcPts val="0"/>
              </a:spcBef>
              <a:spcAft>
                <a:spcPts val="0"/>
              </a:spcAft>
              <a:buClr>
                <a:schemeClr val="accent6"/>
              </a:buClr>
              <a:buSzPts val="10800"/>
              <a:buNone/>
              <a:defRPr sz="10800">
                <a:solidFill>
                  <a:schemeClr val="accent6"/>
                </a:solidFill>
              </a:defRPr>
            </a:lvl5pPr>
            <a:lvl6pPr lvl="5" algn="ctr" rtl="0">
              <a:spcBef>
                <a:spcPts val="0"/>
              </a:spcBef>
              <a:spcAft>
                <a:spcPts val="0"/>
              </a:spcAft>
              <a:buClr>
                <a:schemeClr val="accent6"/>
              </a:buClr>
              <a:buSzPts val="10800"/>
              <a:buNone/>
              <a:defRPr sz="10800">
                <a:solidFill>
                  <a:schemeClr val="accent6"/>
                </a:solidFill>
              </a:defRPr>
            </a:lvl6pPr>
            <a:lvl7pPr lvl="6" algn="ctr" rtl="0">
              <a:spcBef>
                <a:spcPts val="0"/>
              </a:spcBef>
              <a:spcAft>
                <a:spcPts val="0"/>
              </a:spcAft>
              <a:buClr>
                <a:schemeClr val="accent6"/>
              </a:buClr>
              <a:buSzPts val="10800"/>
              <a:buNone/>
              <a:defRPr sz="10800">
                <a:solidFill>
                  <a:schemeClr val="accent6"/>
                </a:solidFill>
              </a:defRPr>
            </a:lvl7pPr>
            <a:lvl8pPr lvl="7" algn="ctr" rtl="0">
              <a:spcBef>
                <a:spcPts val="0"/>
              </a:spcBef>
              <a:spcAft>
                <a:spcPts val="0"/>
              </a:spcAft>
              <a:buClr>
                <a:schemeClr val="accent6"/>
              </a:buClr>
              <a:buSzPts val="10800"/>
              <a:buNone/>
              <a:defRPr sz="10800">
                <a:solidFill>
                  <a:schemeClr val="accent6"/>
                </a:solidFill>
              </a:defRPr>
            </a:lvl8pPr>
            <a:lvl9pPr lvl="8" algn="ctr" rtl="0">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6"/>
              </a:buClr>
              <a:buSzPts val="2100"/>
              <a:buNone/>
              <a:defRPr sz="2100">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Lato"/>
                <a:ea typeface="Lato"/>
                <a:cs typeface="Lato"/>
                <a:sym typeface="Lato"/>
              </a:defRPr>
            </a:lvl1pPr>
            <a:lvl2pPr lvl="1" algn="r" rtl="0">
              <a:buNone/>
              <a:defRPr sz="1000">
                <a:solidFill>
                  <a:schemeClr val="dk1"/>
                </a:solidFill>
                <a:latin typeface="Lato"/>
                <a:ea typeface="Lato"/>
                <a:cs typeface="Lato"/>
                <a:sym typeface="Lato"/>
              </a:defRPr>
            </a:lvl2pPr>
            <a:lvl3pPr lvl="2" algn="r" rtl="0">
              <a:buNone/>
              <a:defRPr sz="1000">
                <a:solidFill>
                  <a:schemeClr val="dk1"/>
                </a:solidFill>
                <a:latin typeface="Lato"/>
                <a:ea typeface="Lato"/>
                <a:cs typeface="Lato"/>
                <a:sym typeface="Lato"/>
              </a:defRPr>
            </a:lvl3pPr>
            <a:lvl4pPr lvl="3" algn="r" rtl="0">
              <a:buNone/>
              <a:defRPr sz="1000">
                <a:solidFill>
                  <a:schemeClr val="dk1"/>
                </a:solidFill>
                <a:latin typeface="Lato"/>
                <a:ea typeface="Lato"/>
                <a:cs typeface="Lato"/>
                <a:sym typeface="Lato"/>
              </a:defRPr>
            </a:lvl4pPr>
            <a:lvl5pPr lvl="4" algn="r" rtl="0">
              <a:buNone/>
              <a:defRPr sz="1000">
                <a:solidFill>
                  <a:schemeClr val="dk1"/>
                </a:solidFill>
                <a:latin typeface="Lato"/>
                <a:ea typeface="Lato"/>
                <a:cs typeface="Lato"/>
                <a:sym typeface="Lato"/>
              </a:defRPr>
            </a:lvl5pPr>
            <a:lvl6pPr lvl="5" algn="r" rtl="0">
              <a:buNone/>
              <a:defRPr sz="1000">
                <a:solidFill>
                  <a:schemeClr val="dk1"/>
                </a:solidFill>
                <a:latin typeface="Lato"/>
                <a:ea typeface="Lato"/>
                <a:cs typeface="Lato"/>
                <a:sym typeface="Lato"/>
              </a:defRPr>
            </a:lvl6pPr>
            <a:lvl7pPr lvl="6" algn="r" rtl="0">
              <a:buNone/>
              <a:defRPr sz="1000">
                <a:solidFill>
                  <a:schemeClr val="dk1"/>
                </a:solidFill>
                <a:latin typeface="Lato"/>
                <a:ea typeface="Lato"/>
                <a:cs typeface="Lato"/>
                <a:sym typeface="Lato"/>
              </a:defRPr>
            </a:lvl7pPr>
            <a:lvl8pPr lvl="7" algn="r" rtl="0">
              <a:buNone/>
              <a:defRPr sz="1000">
                <a:solidFill>
                  <a:schemeClr val="dk1"/>
                </a:solidFill>
                <a:latin typeface="Lato"/>
                <a:ea typeface="Lato"/>
                <a:cs typeface="Lato"/>
                <a:sym typeface="Lato"/>
              </a:defRPr>
            </a:lvl8pPr>
            <a:lvl9pPr lvl="8" algn="r" rtl="0">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3"/>
          <p:cNvPicPr preferRelativeResize="0"/>
          <p:nvPr/>
        </p:nvPicPr>
        <p:blipFill>
          <a:blip r:embed="rId3">
            <a:alphaModFix/>
          </a:blip>
          <a:stretch>
            <a:fillRect/>
          </a:stretch>
        </p:blipFill>
        <p:spPr>
          <a:xfrm>
            <a:off x="0" y="0"/>
            <a:ext cx="9184825" cy="3336200"/>
          </a:xfrm>
          <a:prstGeom prst="rect">
            <a:avLst/>
          </a:prstGeom>
          <a:noFill/>
          <a:ln>
            <a:noFill/>
          </a:ln>
        </p:spPr>
      </p:pic>
      <p:sp>
        <p:nvSpPr>
          <p:cNvPr id="69" name="Google Shape;69;p13"/>
          <p:cNvSpPr txBox="1"/>
          <p:nvPr/>
        </p:nvSpPr>
        <p:spPr>
          <a:xfrm>
            <a:off x="772475" y="3165225"/>
            <a:ext cx="7734000" cy="1479000"/>
          </a:xfrm>
          <a:prstGeom prst="rect">
            <a:avLst/>
          </a:prstGeom>
          <a:noFill/>
          <a:ln>
            <a:noFill/>
          </a:ln>
        </p:spPr>
        <p:txBody>
          <a:bodyPr spcFirstLastPara="1" wrap="square" lIns="91425" tIns="91425" rIns="91425" bIns="91425" anchor="t" anchorCtr="0">
            <a:noAutofit/>
          </a:bodyPr>
          <a:lstStyle/>
          <a:p>
            <a:pPr marL="1371600" lvl="0" indent="0" algn="l" rtl="0">
              <a:spcBef>
                <a:spcPts val="0"/>
              </a:spcBef>
              <a:spcAft>
                <a:spcPts val="0"/>
              </a:spcAft>
              <a:buNone/>
            </a:pPr>
            <a:r>
              <a:rPr lang="en" sz="2400">
                <a:solidFill>
                  <a:srgbClr val="FFFFFF"/>
                </a:solidFill>
                <a:latin typeface="Playfair Display"/>
                <a:ea typeface="Playfair Display"/>
                <a:cs typeface="Playfair Display"/>
                <a:sym typeface="Playfair Display"/>
              </a:rPr>
              <a:t>Milestone Meeting #2 - 10/19/18</a:t>
            </a:r>
            <a:endParaRPr sz="24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2100">
                <a:solidFill>
                  <a:srgbClr val="FFFFFF"/>
                </a:solidFill>
                <a:latin typeface="Playfair Display"/>
                <a:ea typeface="Playfair Display"/>
                <a:cs typeface="Playfair Display"/>
                <a:sym typeface="Playfair Display"/>
              </a:rPr>
              <a:t>IT 4983 IT Capstone Project</a:t>
            </a:r>
            <a:endParaRPr sz="2400">
              <a:solidFill>
                <a:srgbClr val="FFFFFF"/>
              </a:solidFill>
              <a:latin typeface="Playfair Display"/>
              <a:ea typeface="Playfair Display"/>
              <a:cs typeface="Playfair Display"/>
              <a:sym typeface="Playfair Display"/>
            </a:endParaRPr>
          </a:p>
          <a:p>
            <a:pPr marL="2743200" lvl="0" indent="0" algn="l" rtl="0">
              <a:spcBef>
                <a:spcPts val="0"/>
              </a:spcBef>
              <a:spcAft>
                <a:spcPts val="0"/>
              </a:spcAft>
              <a:buNone/>
            </a:pPr>
            <a:r>
              <a:rPr lang="en" sz="1800">
                <a:solidFill>
                  <a:srgbClr val="FFFFFF"/>
                </a:solidFill>
                <a:latin typeface="Playfair Display"/>
                <a:ea typeface="Playfair Display"/>
                <a:cs typeface="Playfair Display"/>
                <a:sym typeface="Playfair Display"/>
              </a:rPr>
              <a:t>Stephanie Gray</a:t>
            </a:r>
            <a:endParaRPr sz="1800">
              <a:solidFill>
                <a:srgbClr val="FFFFFF"/>
              </a:solidFill>
              <a:latin typeface="Playfair Display"/>
              <a:ea typeface="Playfair Display"/>
              <a:cs typeface="Playfair Display"/>
              <a:sym typeface="Playfair Display"/>
            </a:endParaRPr>
          </a:p>
          <a:p>
            <a:pPr marL="2743200" lvl="0" indent="0" algn="l" rtl="0">
              <a:spcBef>
                <a:spcPts val="0"/>
              </a:spcBef>
              <a:spcAft>
                <a:spcPts val="0"/>
              </a:spcAft>
              <a:buNone/>
            </a:pPr>
            <a:r>
              <a:rPr lang="en" sz="1800">
                <a:solidFill>
                  <a:srgbClr val="FFFFFF"/>
                </a:solidFill>
                <a:latin typeface="Playfair Display"/>
                <a:ea typeface="Playfair Display"/>
                <a:cs typeface="Playfair Display"/>
                <a:sym typeface="Playfair Display"/>
              </a:rPr>
              <a:t>Ashly Rumery</a:t>
            </a:r>
            <a:endParaRPr sz="1800">
              <a:solidFill>
                <a:srgbClr val="FFFFFF"/>
              </a:solidFill>
              <a:latin typeface="Playfair Display"/>
              <a:ea typeface="Playfair Display"/>
              <a:cs typeface="Playfair Display"/>
              <a:sym typeface="Playfair Display"/>
            </a:endParaRPr>
          </a:p>
          <a:p>
            <a:pPr marL="2743200" lvl="0" indent="0" algn="l" rtl="0">
              <a:spcBef>
                <a:spcPts val="0"/>
              </a:spcBef>
              <a:spcAft>
                <a:spcPts val="0"/>
              </a:spcAft>
              <a:buNone/>
            </a:pPr>
            <a:r>
              <a:rPr lang="en" sz="1800">
                <a:solidFill>
                  <a:srgbClr val="FFFFFF"/>
                </a:solidFill>
                <a:latin typeface="Playfair Display"/>
                <a:ea typeface="Playfair Display"/>
                <a:cs typeface="Playfair Display"/>
                <a:sym typeface="Playfair Display"/>
              </a:rPr>
              <a:t>Julia Huth</a:t>
            </a:r>
            <a:endParaRPr sz="1800">
              <a:solidFill>
                <a:srgbClr val="FFFFFF"/>
              </a:solidFill>
              <a:latin typeface="Playfair Display"/>
              <a:ea typeface="Playfair Display"/>
              <a:cs typeface="Playfair Display"/>
              <a:sym typeface="Playfair Display"/>
            </a:endParaRPr>
          </a:p>
          <a:p>
            <a:pPr marL="2743200" lvl="0" indent="0" algn="l" rtl="0">
              <a:spcBef>
                <a:spcPts val="0"/>
              </a:spcBef>
              <a:spcAft>
                <a:spcPts val="0"/>
              </a:spcAft>
              <a:buNone/>
            </a:pPr>
            <a:r>
              <a:rPr lang="en" sz="1800">
                <a:solidFill>
                  <a:srgbClr val="FFFFFF"/>
                </a:solidFill>
                <a:latin typeface="Playfair Display"/>
                <a:ea typeface="Playfair Display"/>
                <a:cs typeface="Playfair Display"/>
                <a:sym typeface="Playfair Display"/>
              </a:rPr>
              <a:t>Jacob Christensen</a:t>
            </a:r>
            <a:endParaRPr sz="1800">
              <a:solidFill>
                <a:srgbClr val="FFFFFF"/>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Creating and paying for an ad</a:t>
            </a:r>
            <a:endParaRPr/>
          </a:p>
        </p:txBody>
      </p:sp>
      <p:sp>
        <p:nvSpPr>
          <p:cNvPr id="125" name="Google Shape;125;p22"/>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create an ad button will be check to make sure it redirects to the right page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 fake ad will be filled out and submitted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 paypal payment will be made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Once payment has been received, the ad will be created by the site owner and placed on the website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We will also check for a payment confirmation email and an invoice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site owner will then delete the ad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Money will be refunded</a:t>
            </a:r>
            <a:endParaRPr>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Search and create articles </a:t>
            </a:r>
            <a:endParaRPr/>
          </a:p>
        </p:txBody>
      </p:sp>
      <p:sp>
        <p:nvSpPr>
          <p:cNvPr id="131" name="Google Shape;131;p23"/>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write an article link will be checked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Scroll current articles, write a comment and like a few of them</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Click on create a new article.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Add a picture and a few paragraphs of text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Publish the article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Go back and delete the article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button to view the news will be check for accuracy and speed of loading the website</a:t>
            </a:r>
            <a:endParaRPr>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645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Creating a post in forums</a:t>
            </a:r>
            <a:endParaRPr/>
          </a:p>
        </p:txBody>
      </p:sp>
      <p:sp>
        <p:nvSpPr>
          <p:cNvPr id="137" name="Google Shape;137;p2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Creating post in forums will be tested by creating a post and searching and reviewing other fake posts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All functioning buttons will be tested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post created will have an image, a video and a paragraph of text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Once posted, the posting will be reviewed and liked.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Post will be deleted once testing is complete </a:t>
            </a: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Inviting a friend</a:t>
            </a:r>
            <a:endParaRPr/>
          </a:p>
        </p:txBody>
      </p:sp>
      <p:sp>
        <p:nvSpPr>
          <p:cNvPr id="143" name="Google Shape;143;p25"/>
          <p:cNvSpPr txBox="1">
            <a:spLocks noGrp="1"/>
          </p:cNvSpPr>
          <p:nvPr>
            <p:ph type="body" idx="1"/>
          </p:nvPr>
        </p:nvSpPr>
        <p:spPr>
          <a:xfrm>
            <a:off x="396475" y="1493175"/>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To test this page we will create a fake referral and send it to one of our email accounts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referral email will be checked against the referral submitted for accuracy and appearance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referer will also check his/her to ensure they receive a notification that the referral was sent. </a:t>
            </a:r>
            <a:endParaRPr>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274000" y="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Plans developed on how to test website: Report an issue, Contact Page and Feedback page</a:t>
            </a:r>
            <a:endParaRPr sz="24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149" name="Google Shape;149;p26"/>
          <p:cNvSpPr txBox="1">
            <a:spLocks noGrp="1"/>
          </p:cNvSpPr>
          <p:nvPr>
            <p:ph type="body" idx="1"/>
          </p:nvPr>
        </p:nvSpPr>
        <p:spPr>
          <a:xfrm>
            <a:off x="311700" y="1074125"/>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Font typeface="Playfair Display"/>
              <a:buChar char="●"/>
            </a:pPr>
            <a:r>
              <a:rPr lang="en">
                <a:latin typeface="Playfair Display"/>
                <a:ea typeface="Playfair Display"/>
                <a:cs typeface="Playfair Display"/>
                <a:sym typeface="Playfair Display"/>
              </a:rPr>
              <a:t>To test these pages we will create a report and check the dashboard to ensure the message was received.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report will contain all information being requested for each page.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owner of the site will delete the reports once it has been acknowledged on the dashboard.</a:t>
            </a:r>
            <a:endParaRPr>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Search bar</a:t>
            </a:r>
            <a:endParaRPr/>
          </a:p>
        </p:txBody>
      </p:sp>
      <p:sp>
        <p:nvSpPr>
          <p:cNvPr id="155" name="Google Shape;155;p2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Testing the search bar will be done by entering a word or phrase in the search field.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We will test to see if search suggestions work.</a:t>
            </a:r>
            <a:endParaRPr>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Events Page</a:t>
            </a:r>
            <a:endParaRPr/>
          </a:p>
        </p:txBody>
      </p:sp>
      <p:sp>
        <p:nvSpPr>
          <p:cNvPr id="161" name="Google Shape;161;p2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For the events page we will open and view each event available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Sign up for a local event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Input our name and email</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Check in the dashboard the information has been saved for the participant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 site owner will then delete the events once testing is complete</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Experience</a:t>
            </a:r>
            <a:endParaRPr/>
          </a:p>
        </p:txBody>
      </p:sp>
      <p:sp>
        <p:nvSpPr>
          <p:cNvPr id="167" name="Google Shape;167;p29"/>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Challenges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Adding local events to the website</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Implementing an “invite a Friend” system</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Finding an automated solution to creating your own advertisement</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Finding how to match user entries to each other and display the results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Lessons learned</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Sometimes seemingly easy tasks, such as invite a friend page, can end up taking hours to figure out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Areas to Improve</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We need to work on the look of the site to make all colors and layout match from page to page</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We also need to enlist others to view website to see what they think</a:t>
            </a:r>
            <a:endParaRPr>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274875" y="19477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Gantt Chart</a:t>
            </a:r>
            <a:endParaRPr/>
          </a:p>
        </p:txBody>
      </p:sp>
      <p:pic>
        <p:nvPicPr>
          <p:cNvPr id="173" name="Google Shape;173;p30"/>
          <p:cNvPicPr preferRelativeResize="0"/>
          <p:nvPr/>
        </p:nvPicPr>
        <p:blipFill>
          <a:blip r:embed="rId3">
            <a:alphaModFix/>
          </a:blip>
          <a:stretch>
            <a:fillRect/>
          </a:stretch>
        </p:blipFill>
        <p:spPr>
          <a:xfrm>
            <a:off x="239325" y="959574"/>
            <a:ext cx="8119175" cy="4067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Plans for the next phase</a:t>
            </a:r>
            <a:endParaRPr/>
          </a:p>
        </p:txBody>
      </p:sp>
      <p:sp>
        <p:nvSpPr>
          <p:cNvPr id="179" name="Google Shape;179;p3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Playfair Display"/>
                <a:ea typeface="Playfair Display"/>
                <a:cs typeface="Playfair Display"/>
                <a:sym typeface="Playfair Display"/>
              </a:rPr>
              <a:t>By our final milestone meeting, we plan to have all testing done and have the website completely done and functional.</a:t>
            </a:r>
            <a:endParaRPr>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Summary</a:t>
            </a:r>
            <a:endParaRPr/>
          </a:p>
        </p:txBody>
      </p:sp>
      <p:sp>
        <p:nvSpPr>
          <p:cNvPr id="75" name="Google Shape;75;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Overall project progress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Completed our second milestone goals a week before our second milestone meeting</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Adding the last few components of the website such as forum topics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Overall accomplishments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We’ve already started our tests as stated in our test plan </a:t>
            </a:r>
            <a:endParaRPr>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Milestone Summary</a:t>
            </a:r>
            <a:endParaRPr/>
          </a:p>
        </p:txBody>
      </p:sp>
      <p:sp>
        <p:nvSpPr>
          <p:cNvPr id="81" name="Google Shape;81;p1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AutoNum type="arabicPeriod"/>
            </a:pPr>
            <a:r>
              <a:rPr lang="en">
                <a:latin typeface="Playfair Display"/>
                <a:ea typeface="Playfair Display"/>
                <a:cs typeface="Playfair Display"/>
                <a:sym typeface="Playfair Display"/>
              </a:rPr>
              <a:t>All pages from the wireframe created for the website - Completed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AutoNum type="arabicPeriod"/>
            </a:pPr>
            <a:r>
              <a:rPr lang="en">
                <a:latin typeface="Playfair Display"/>
                <a:ea typeface="Playfair Display"/>
                <a:cs typeface="Playfair Display"/>
                <a:sym typeface="Playfair Display"/>
              </a:rPr>
              <a:t>Plans developed on how to test website - Completed</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263375" y="8280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pages from the wireframe created for the website</a:t>
            </a:r>
            <a:endParaRPr/>
          </a:p>
        </p:txBody>
      </p:sp>
      <p:pic>
        <p:nvPicPr>
          <p:cNvPr id="87" name="Google Shape;87;p16"/>
          <p:cNvPicPr preferRelativeResize="0"/>
          <p:nvPr/>
        </p:nvPicPr>
        <p:blipFill>
          <a:blip r:embed="rId3">
            <a:alphaModFix/>
          </a:blip>
          <a:stretch>
            <a:fillRect/>
          </a:stretch>
        </p:blipFill>
        <p:spPr>
          <a:xfrm>
            <a:off x="0" y="1170125"/>
            <a:ext cx="9144000" cy="3973376"/>
          </a:xfrm>
          <a:prstGeom prst="rect">
            <a:avLst/>
          </a:prstGeom>
          <a:noFill/>
          <a:ln>
            <a:noFill/>
          </a:ln>
        </p:spPr>
      </p:pic>
      <p:sp>
        <p:nvSpPr>
          <p:cNvPr id="88" name="Google Shape;88;p16"/>
          <p:cNvSpPr txBox="1"/>
          <p:nvPr/>
        </p:nvSpPr>
        <p:spPr>
          <a:xfrm>
            <a:off x="546375" y="2402175"/>
            <a:ext cx="1121100" cy="6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layfair Display"/>
                <a:ea typeface="Playfair Display"/>
                <a:cs typeface="Playfair Display"/>
                <a:sym typeface="Playfair Display"/>
              </a:rPr>
              <a:t>Before</a:t>
            </a:r>
            <a:endParaRPr sz="2400">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All pages from the wireframe created for the website</a:t>
            </a:r>
            <a:endParaRPr/>
          </a:p>
          <a:p>
            <a:pPr marL="0" lvl="0" indent="0" algn="l" rtl="0">
              <a:spcBef>
                <a:spcPts val="0"/>
              </a:spcBef>
              <a:spcAft>
                <a:spcPts val="0"/>
              </a:spcAft>
              <a:buNone/>
            </a:pPr>
            <a:endParaRPr/>
          </a:p>
        </p:txBody>
      </p:sp>
      <p:pic>
        <p:nvPicPr>
          <p:cNvPr id="94" name="Google Shape;94;p17"/>
          <p:cNvPicPr preferRelativeResize="0"/>
          <p:nvPr/>
        </p:nvPicPr>
        <p:blipFill>
          <a:blip r:embed="rId3">
            <a:alphaModFix/>
          </a:blip>
          <a:stretch>
            <a:fillRect/>
          </a:stretch>
        </p:blipFill>
        <p:spPr>
          <a:xfrm>
            <a:off x="0" y="1170125"/>
            <a:ext cx="9144002" cy="3973376"/>
          </a:xfrm>
          <a:prstGeom prst="rect">
            <a:avLst/>
          </a:prstGeom>
          <a:noFill/>
          <a:ln>
            <a:noFill/>
          </a:ln>
        </p:spPr>
      </p:pic>
      <p:sp>
        <p:nvSpPr>
          <p:cNvPr id="95" name="Google Shape;95;p17"/>
          <p:cNvSpPr txBox="1"/>
          <p:nvPr/>
        </p:nvSpPr>
        <p:spPr>
          <a:xfrm>
            <a:off x="461600" y="1441325"/>
            <a:ext cx="1092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layfair Display"/>
                <a:ea typeface="Playfair Display"/>
                <a:cs typeface="Playfair Display"/>
                <a:sym typeface="Playfair Display"/>
              </a:rPr>
              <a:t>After</a:t>
            </a:r>
            <a:endParaRPr sz="2400">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Plans developed on how to test website</a:t>
            </a:r>
            <a:endParaRPr/>
          </a:p>
        </p:txBody>
      </p:sp>
      <p:sp>
        <p:nvSpPr>
          <p:cNvPr id="101" name="Google Shape;101;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Creating and deleting an account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Creating a profile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Submitting a request, a listing, and an application using Google forms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Creating and paying for an ad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Search and create  articles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Creating a post in the forums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Inviting a friend</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Find roommate matches</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Report an issue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Search bar</a:t>
            </a:r>
            <a:endParaRPr>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Creating and deleting an account</a:t>
            </a:r>
            <a:endParaRPr/>
          </a:p>
        </p:txBody>
      </p:sp>
      <p:sp>
        <p:nvSpPr>
          <p:cNvPr id="107" name="Google Shape;107;p19"/>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There are two “Login/Sign up” buttons on the homepage of the site which will be tested to ensure that they work and that they redirect to the appropriate page.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Creating an account will be done with a fake alias. Once account is created, signing in and deleting the account will be tested.</a:t>
            </a:r>
            <a:endParaRPr>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Creating a profile</a:t>
            </a:r>
            <a:endParaRPr/>
          </a:p>
        </p:txBody>
      </p:sp>
      <p:sp>
        <p:nvSpPr>
          <p:cNvPr id="113" name="Google Shape;113;p20"/>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layfair Display"/>
                <a:ea typeface="Playfair Display"/>
                <a:cs typeface="Playfair Display"/>
                <a:sym typeface="Playfair Display"/>
              </a:rPr>
              <a:t>In the</a:t>
            </a:r>
            <a:r>
              <a:rPr lang="en" sz="1400"/>
              <a:t> </a:t>
            </a:r>
            <a:r>
              <a:rPr lang="en" sz="1400">
                <a:latin typeface="Playfair Display"/>
                <a:ea typeface="Playfair Display"/>
                <a:cs typeface="Playfair Display"/>
                <a:sym typeface="Playfair Display"/>
              </a:rPr>
              <a:t>my account profile, the following will be checked to make sure they’re accessible and updated correctly. We will also view other member’s public profile.</a:t>
            </a:r>
            <a:endParaRPr sz="1400">
              <a:latin typeface="Playfair Display"/>
              <a:ea typeface="Playfair Display"/>
              <a:cs typeface="Playfair Display"/>
              <a:sym typeface="Playfair Display"/>
            </a:endParaRPr>
          </a:p>
          <a:p>
            <a:pPr marL="457200" lvl="0" indent="-317500" algn="l" rtl="0">
              <a:spcBef>
                <a:spcPts val="1600"/>
              </a:spcBef>
              <a:spcAft>
                <a:spcPts val="0"/>
              </a:spcAft>
              <a:buSzPts val="1400"/>
              <a:buFont typeface="Playfair Display"/>
              <a:buChar char="●"/>
            </a:pPr>
            <a:r>
              <a:rPr lang="en" sz="1400">
                <a:latin typeface="Playfair Display"/>
                <a:ea typeface="Playfair Display"/>
                <a:cs typeface="Playfair Display"/>
                <a:sym typeface="Playfair Display"/>
              </a:rPr>
              <a:t>Forum Posts</a:t>
            </a:r>
            <a:endParaRPr sz="140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Blog Comments</a:t>
            </a:r>
            <a:endParaRPr sz="140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My Addresses</a:t>
            </a:r>
            <a:endParaRPr sz="140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My Wallet</a:t>
            </a:r>
            <a:endParaRPr sz="140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My Orders</a:t>
            </a:r>
            <a:endParaRPr sz="140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My Account</a:t>
            </a:r>
            <a:endParaRPr sz="140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Notifications</a:t>
            </a:r>
            <a:endParaRPr sz="140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sz="1400">
                <a:latin typeface="Playfair Display"/>
                <a:ea typeface="Playfair Display"/>
                <a:cs typeface="Playfair Display"/>
                <a:sym typeface="Playfair Display"/>
              </a:rPr>
              <a:t>Settings</a:t>
            </a:r>
            <a:br>
              <a:rPr lang="en">
                <a:latin typeface="Playfair Display"/>
                <a:ea typeface="Playfair Display"/>
                <a:cs typeface="Playfair Display"/>
                <a:sym typeface="Playfair Display"/>
              </a:rPr>
            </a:br>
            <a:endParaRPr>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Plans developed on how to test website: Submitting a form using Google forms</a:t>
            </a:r>
            <a:endParaRPr/>
          </a:p>
        </p:txBody>
      </p:sp>
      <p:sp>
        <p:nvSpPr>
          <p:cNvPr id="119" name="Google Shape;119;p2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All Google forms will be tested by submitting a form under a fake alias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Submissions are sent to the email of the owner who created the forms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Submissions can also be seen under the “Responses” tab of the Google form</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After the form is submitted, the email that was used to create the forms will be checked to see if the response was submitted successfully.  Also, the “Responses” tab will be checked for the submission.</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a:latin typeface="Playfair Display"/>
                <a:ea typeface="Playfair Display"/>
                <a:cs typeface="Playfair Display"/>
                <a:sym typeface="Playfair Display"/>
              </a:rPr>
              <a:t>A spreadsheet of the responses, embedded in different pages of the site, will be checked for the new submissions.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Google forms updates the spreadsheet every five minutes. So, if a new submission was made, it can be seen on the spreadsheet five minutes after submission.</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On-screen Show (16:9)</PresentationFormat>
  <Paragraphs>105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Playfair Display</vt:lpstr>
      <vt:lpstr>Arial</vt:lpstr>
      <vt:lpstr>Lato</vt:lpstr>
      <vt:lpstr>Blue &amp; Gold</vt:lpstr>
      <vt:lpstr>PowerPoint Presentation</vt:lpstr>
      <vt:lpstr>Project Summary</vt:lpstr>
      <vt:lpstr>Milestone Summary</vt:lpstr>
      <vt:lpstr>All pages from the wireframe created for the website</vt:lpstr>
      <vt:lpstr>All pages from the wireframe created for the website </vt:lpstr>
      <vt:lpstr>Plans developed on how to test website</vt:lpstr>
      <vt:lpstr>Plans developed on how to test website: Creating and deleting an account</vt:lpstr>
      <vt:lpstr>Plans developed on how to test website: Creating a profile</vt:lpstr>
      <vt:lpstr>Plans developed on how to test website: Submitting a form using Google forms</vt:lpstr>
      <vt:lpstr>Plans developed on how to test website: Creating and paying for an ad</vt:lpstr>
      <vt:lpstr>Plans developed on how to test website: Search and create articles </vt:lpstr>
      <vt:lpstr>Plans developed on how to test website: Creating a post in forums</vt:lpstr>
      <vt:lpstr>Plans developed on how to test website: Inviting a friend</vt:lpstr>
      <vt:lpstr>Plans developed on how to test website: Report an issue, Contact Page and Feedback page   </vt:lpstr>
      <vt:lpstr>Plans developed on how to test website: Search bar</vt:lpstr>
      <vt:lpstr>Plans developed on how to test website: Events Page</vt:lpstr>
      <vt:lpstr>Project Experience</vt:lpstr>
      <vt:lpstr>Gantt Chart</vt:lpstr>
      <vt:lpstr>Plans for the next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Gray</dc:creator>
  <cp:lastModifiedBy>ashly rumery</cp:lastModifiedBy>
  <cp:revision>1</cp:revision>
  <dcterms:modified xsi:type="dcterms:W3CDTF">2018-11-17T08:42:59Z</dcterms:modified>
</cp:coreProperties>
</file>